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</p:sldMasterIdLst>
  <p:notesMasterIdLst>
    <p:notesMasterId r:id="rId32"/>
  </p:notesMasterIdLst>
  <p:handoutMasterIdLst>
    <p:handoutMasterId r:id="rId33"/>
  </p:handoutMasterIdLst>
  <p:sldIdLst>
    <p:sldId id="423" r:id="rId6"/>
    <p:sldId id="520" r:id="rId7"/>
    <p:sldId id="521" r:id="rId8"/>
    <p:sldId id="487" r:id="rId9"/>
    <p:sldId id="522" r:id="rId10"/>
    <p:sldId id="523" r:id="rId11"/>
    <p:sldId id="474" r:id="rId12"/>
    <p:sldId id="515" r:id="rId13"/>
    <p:sldId id="507" r:id="rId14"/>
    <p:sldId id="516" r:id="rId15"/>
    <p:sldId id="514" r:id="rId16"/>
    <p:sldId id="513" r:id="rId17"/>
    <p:sldId id="493" r:id="rId18"/>
    <p:sldId id="494" r:id="rId19"/>
    <p:sldId id="495" r:id="rId20"/>
    <p:sldId id="497" r:id="rId21"/>
    <p:sldId id="498" r:id="rId22"/>
    <p:sldId id="499" r:id="rId23"/>
    <p:sldId id="500" r:id="rId24"/>
    <p:sldId id="501" r:id="rId25"/>
    <p:sldId id="503" r:id="rId26"/>
    <p:sldId id="524" r:id="rId27"/>
    <p:sldId id="477" r:id="rId28"/>
    <p:sldId id="512" r:id="rId29"/>
    <p:sldId id="502" r:id="rId30"/>
    <p:sldId id="506" r:id="rId3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40" autoAdjust="0"/>
    <p:restoredTop sz="76962" autoAdjust="0"/>
  </p:normalViewPr>
  <p:slideViewPr>
    <p:cSldViewPr>
      <p:cViewPr>
        <p:scale>
          <a:sx n="66" d="100"/>
          <a:sy n="66" d="100"/>
        </p:scale>
        <p:origin x="-79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4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4CAB9-5BC8-498B-90D9-F6709A5BCC18}" type="datetimeFigureOut">
              <a:rPr lang="en-US" smtClean="0"/>
              <a:pPr/>
              <a:t>5/8/2013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73FAA-43A3-41BC-87C5-7AF6E80C9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defTabSz="96662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2962" y="0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 defTabSz="96662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2183" y="4561226"/>
            <a:ext cx="5850835" cy="432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173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defTabSz="96662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2962" y="9119173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 defTabSz="966621">
              <a:defRPr sz="1200">
                <a:latin typeface="Arial" charset="0"/>
              </a:defRPr>
            </a:lvl1pPr>
          </a:lstStyle>
          <a:p>
            <a:fld id="{93739436-A9F4-48BB-89C9-5A59ED37145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39436-A9F4-48BB-89C9-5A59ED37145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AD849D-2A93-45DC-8C8A-5D538BF37A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FB09D-7A21-4EFB-812E-3C88CED059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3AA747-1BDE-4952-976E-7C97C79306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D205E98-5B72-499C-BB90-EE42CDBA93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E006FDD-D71B-4342-9815-A60E8B98B8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F4AF8A-5F74-401D-B63B-A0F291A23F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124AFC-EDAA-41FD-964B-537928DD89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5C0D5-EA75-42BE-A00A-B2EB9F1DE3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159B14-604F-4A21-ABD5-D5397B175A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425A4B-31BC-4019-A0F9-B25154975F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1890CD-E4F0-486D-8E76-2A6498C2AC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B7729D-5659-44EC-86BD-9176066A9F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76A8F5-2704-4D07-BAFE-44F8D6C890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1AE0BA-9A40-4268-9342-295E18E88B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8163C6-8B30-433E-A3A7-603E92E07C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B6549B-3C3E-4CE0-A986-07B539870E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5F4A05-0BC7-457D-869F-EA7AEDA974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6D8EFA-4A87-43A9-B696-D2EF646084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B50AAB-1638-43AE-9E26-02BD9315FA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60B8DF-C071-42EA-9CCD-0BDB8A5109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0A7D3C-8AFF-4065-8620-1FBDCC3639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028596-D989-4842-84BC-4A02E46F07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07AB10-DE1B-4940-91F3-96D31FE30E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59F56-9348-4BD8-9209-18AB58E80D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2126F2-8D8C-418D-9BC3-4D6A4D7A57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1EC57E-EFF8-4AE3-84A1-FB5DA9A06B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D39A24-F2B7-4666-8C39-FAD42FDC4E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47C5D-A278-43CE-9605-7723B483BC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89D3C2-28ED-4E44-8A7C-0FDCF5EA6C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447E2A-4C62-4897-8CDD-0DB0477324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09FD12-A7DE-4345-8374-A9AFDD8D84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64BC66-A334-4B0B-8FAA-655F838384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1D835A-6F49-4B29-94F1-1294674E9E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B65400-5FB1-4F21-ABE6-7956CFCB42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8C696A-DD02-49F6-94BA-134F542415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D1EB18-8CCF-4361-8725-E63EEB3129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9BE04-C9DA-4EBE-A1E6-D6B9B0C550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F5E938-17C8-4A1A-8C74-BED3D7765B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A05A34-0586-464C-AB95-6A6C932FFD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2C244-5BA5-47BD-B33D-AD12DEF7AC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0B94C-3104-4536-A4B3-6CE478133E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C70AC3-0CF9-494A-9849-0B04558798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2E173A-DD1D-49B4-A786-2F14C882CB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E16C3C-BE7C-4112-9CEC-28BD888600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2DAFB4-9451-49AA-AD91-80FC5029BB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34BD96-FA27-4C24-8F3A-49FE45DF36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4D4EF5-70EB-4E26-AF02-6E8155AEFB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92A9B6-8AEF-4043-9240-89E5B96369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4E50B3-D512-412E-8349-0B591A637A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01F8B3-FB64-47FE-BEDA-3870819AD2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27C045-A617-4393-9447-8B0FA27781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692114-FEDF-4F0E-97DC-92749D1EBA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50BCD-F2BA-412C-A323-C95BC28255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DD26FD-9545-4C9C-8E0C-E924DEA731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EB92E-4DCE-41BC-B1E8-34ECC64EA0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980D11-00FA-4A9A-8712-B365AA87C8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228CF1-D50A-4283-ADA2-B81C4334F4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981872A0-DFFD-4136-895D-9BB96CDC3D6E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708" r:id="rId12"/>
    <p:sldLayoutId id="2147483709" r:id="rId13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19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519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519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C3C7C575-01F1-4817-8C91-107E4D20C3A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529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C9DA0D58-3095-49EF-A0D3-4A79CC018C7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39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539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539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D91BF047-7192-484A-8A5D-CA101D4ABB8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49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549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549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j-lt"/>
              </a:defRPr>
            </a:lvl1pPr>
          </a:lstStyle>
          <a:p>
            <a:fld id="{6BA8C94D-23A0-4C32-A7B7-3BCF3CDB6BF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j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Transit Oriented Development: Prospects for action on climate change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February 16, 2011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Presented to NYMTC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David King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Columbia University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The reductions are largest in urban zones rather than suburban zones due to non-linear relationship between density and travel behavior</a:t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VMT </a:t>
            </a:r>
            <a:r>
              <a:rPr lang="en-US" dirty="0" err="1" smtClean="0"/>
              <a:t>elasticities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(-.43) urban</a:t>
            </a:r>
          </a:p>
          <a:p>
            <a:pPr lvl="1"/>
            <a:r>
              <a:rPr lang="en-US" dirty="0" smtClean="0"/>
              <a:t>(-.19) rural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 suburban and rural areas there is less opportunity to reduce non-work auto travel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“Paradox of Smart Growth” </a:t>
            </a:r>
            <a:br>
              <a:rPr lang="en-US" dirty="0" smtClean="0"/>
            </a:br>
            <a:r>
              <a:rPr lang="en-US" sz="2000" dirty="0" smtClean="0"/>
              <a:t>(NRDC)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Efforts to </a:t>
            </a:r>
            <a:r>
              <a:rPr lang="en-US" dirty="0" err="1" smtClean="0"/>
              <a:t>densify</a:t>
            </a:r>
            <a:r>
              <a:rPr lang="en-US" dirty="0" smtClean="0"/>
              <a:t> the suburbs will not be as effective as those in the central city</a:t>
            </a:r>
          </a:p>
          <a:p>
            <a:r>
              <a:rPr lang="en-US" dirty="0" smtClean="0"/>
              <a:t>Redistributing population without overall population growth will unlikely lead to substantial gains in environmental and VMT measures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should TOD efforts go?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Redistribution versus growth</a:t>
            </a:r>
          </a:p>
          <a:p>
            <a:pPr lvl="1"/>
            <a:r>
              <a:rPr lang="en-US" dirty="0" smtClean="0"/>
              <a:t>Shifting current population and economic activity </a:t>
            </a:r>
          </a:p>
          <a:p>
            <a:pPr lvl="1"/>
            <a:r>
              <a:rPr lang="en-US" dirty="0" smtClean="0"/>
              <a:t>Creating new economic activity</a:t>
            </a:r>
          </a:p>
          <a:p>
            <a:r>
              <a:rPr lang="en-US" dirty="0" smtClean="0"/>
              <a:t>Cities/regions that are not growing are not likely to see a decline in VMT and/or emissions from TOD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reencities_fin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66612" cy="7160564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igure 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" y="-23019"/>
            <a:ext cx="8839200" cy="6830291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able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" y="0"/>
            <a:ext cx="9170895" cy="7086600"/>
          </a:xfrm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Obstacles to TOD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Land assembly</a:t>
            </a:r>
          </a:p>
          <a:p>
            <a:r>
              <a:rPr lang="en-US" dirty="0" smtClean="0"/>
              <a:t>Parking requirements</a:t>
            </a:r>
          </a:p>
          <a:p>
            <a:r>
              <a:rPr lang="en-US" dirty="0" smtClean="0"/>
              <a:t>Developer/lender resistance</a:t>
            </a:r>
          </a:p>
          <a:p>
            <a:r>
              <a:rPr lang="en-US" dirty="0" smtClean="0"/>
              <a:t>Public opposition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 assembly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 is best suited for areas where transit access already exists</a:t>
            </a:r>
          </a:p>
          <a:p>
            <a:pPr lvl="1"/>
            <a:r>
              <a:rPr lang="en-US" dirty="0" smtClean="0"/>
              <a:t>Greenfield TOD is rare and diminishes potential benefits</a:t>
            </a:r>
          </a:p>
          <a:p>
            <a:r>
              <a:rPr lang="en-US" dirty="0" smtClean="0"/>
              <a:t>Large-scale, dense development requires assembling multiple parcels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Resolving land assembly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Eminent domain</a:t>
            </a:r>
          </a:p>
          <a:p>
            <a:r>
              <a:rPr lang="en-US" dirty="0" smtClean="0"/>
              <a:t>Graduated density zoning</a:t>
            </a:r>
          </a:p>
          <a:p>
            <a:r>
              <a:rPr lang="en-US" dirty="0" smtClean="0"/>
              <a:t>Density bonuses</a:t>
            </a:r>
          </a:p>
          <a:p>
            <a:r>
              <a:rPr lang="en-US" dirty="0" smtClean="0"/>
              <a:t>Transferable development rights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Parking requirements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parking=more driving</a:t>
            </a:r>
          </a:p>
          <a:p>
            <a:r>
              <a:rPr lang="en-US" dirty="0" smtClean="0"/>
              <a:t>TOD with parking is effectively “parking oriented development”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Recent evidence in 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Transit-Oriented Development: 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 quick overview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Centered on transit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Most often rail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Walkable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Variety of uses and housing types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Public spaces</a:t>
            </a:r>
          </a:p>
          <a:p>
            <a:pPr lvl="1"/>
            <a:endParaRPr lang="en-US" dirty="0" smtClean="0"/>
          </a:p>
        </p:txBody>
      </p:sp>
      <p:pic>
        <p:nvPicPr>
          <p:cNvPr id="12289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00200"/>
            <a:ext cx="4038600" cy="378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876800" y="54864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Image: RPA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Developer concerns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Few successful TOD projects to use as examples</a:t>
            </a:r>
          </a:p>
          <a:p>
            <a:pPr lvl="1"/>
            <a:r>
              <a:rPr lang="en-US" dirty="0" smtClean="0"/>
              <a:t>Market demand is unclear, though evidence suggests that TOD is undersupplied</a:t>
            </a:r>
          </a:p>
          <a:p>
            <a:r>
              <a:rPr lang="en-US" dirty="0" smtClean="0"/>
              <a:t>Most TOD includes ample parking</a:t>
            </a:r>
          </a:p>
          <a:p>
            <a:r>
              <a:rPr lang="en-US" dirty="0" smtClean="0"/>
              <a:t>Financing innovative projects is difficult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opposition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NIMBYism</a:t>
            </a:r>
            <a:endParaRPr lang="en-US" dirty="0" smtClean="0"/>
          </a:p>
          <a:p>
            <a:pPr lvl="1"/>
            <a:r>
              <a:rPr lang="en-US" dirty="0" smtClean="0"/>
              <a:t>Neighbors oppose increased density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Concerns about traffic support parking minimums</a:t>
            </a:r>
          </a:p>
          <a:p>
            <a:endParaRPr lang="en-US" dirty="0" smtClean="0"/>
          </a:p>
          <a:p>
            <a:r>
              <a:rPr lang="en-US" dirty="0" smtClean="0"/>
              <a:t>Concerns about gentrification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York City’s Climate Change Adaptation Task 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Reduce carbon footprint of city</a:t>
            </a:r>
          </a:p>
          <a:p>
            <a:r>
              <a:rPr lang="en-US" dirty="0" smtClean="0"/>
              <a:t>Protect infrastructure and investment from higher sea levels and other risks from climate change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Kenworthy 2006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7400" y="0"/>
            <a:ext cx="4724400" cy="6824134"/>
          </a:xfrm>
        </p:spPr>
      </p:pic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Location of TOD greatly affects potential benefits</a:t>
            </a:r>
          </a:p>
          <a:p>
            <a:pPr lvl="1"/>
            <a:r>
              <a:rPr lang="en-US" dirty="0" smtClean="0"/>
              <a:t>Suburban TOD has smaller effect on VMT than TOD near central core</a:t>
            </a:r>
          </a:p>
          <a:p>
            <a:r>
              <a:rPr lang="en-US" sz="2800" dirty="0" smtClean="0"/>
              <a:t>Parking supply and management is critical to success of TOD</a:t>
            </a:r>
          </a:p>
          <a:p>
            <a:r>
              <a:rPr lang="en-US" sz="2800" dirty="0" smtClean="0"/>
              <a:t>Planners must consider relative risk of areas for increasing densities</a:t>
            </a:r>
          </a:p>
          <a:p>
            <a:pPr lvl="1"/>
            <a:r>
              <a:rPr lang="en-US" dirty="0" smtClean="0"/>
              <a:t>Flood risk</a:t>
            </a:r>
          </a:p>
          <a:p>
            <a:pPr lvl="1"/>
            <a:r>
              <a:rPr lang="en-US" dirty="0" smtClean="0"/>
              <a:t>Transit system risk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 will not magically appear</a:t>
            </a:r>
          </a:p>
          <a:p>
            <a:pPr lvl="1"/>
            <a:r>
              <a:rPr lang="en-US" dirty="0" smtClean="0"/>
              <a:t>Zoning changes are needed</a:t>
            </a:r>
          </a:p>
          <a:p>
            <a:pPr lvl="1"/>
            <a:r>
              <a:rPr lang="en-US" dirty="0" smtClean="0"/>
              <a:t>Land assembly problems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TOD can be part of local and regional strategies for growth and transportation management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effectively reduce transportation externalities, TOD has to focus on more than commute trips</a:t>
            </a:r>
          </a:p>
          <a:p>
            <a:r>
              <a:rPr lang="en-US" dirty="0" smtClean="0"/>
              <a:t>TOD successes are sensitive to housing types, housing tenure and family types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ew urban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7223" y="0"/>
            <a:ext cx="6341377" cy="6477000"/>
          </a:xfrm>
        </p:spPr>
      </p:pic>
      <p:sp>
        <p:nvSpPr>
          <p:cNvPr id="5" name="TextBox 4"/>
          <p:cNvSpPr txBox="1"/>
          <p:nvPr/>
        </p:nvSpPr>
        <p:spPr>
          <a:xfrm>
            <a:off x="1600200" y="640080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Calthorpe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Parameters of a sustainable city</a:t>
            </a:r>
            <a:br>
              <a:rPr lang="en-US" dirty="0" smtClean="0"/>
            </a:br>
            <a:r>
              <a:rPr lang="en-US" dirty="0" smtClean="0"/>
              <a:t>(Banister)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Population &gt; 25,000 (&gt; 50,000 is better)</a:t>
            </a:r>
          </a:p>
          <a:p>
            <a:r>
              <a:rPr lang="en-US" dirty="0" smtClean="0"/>
              <a:t>Density &gt; 40 persons/hectare (17/acre)</a:t>
            </a:r>
          </a:p>
          <a:p>
            <a:pPr lvl="1"/>
            <a:r>
              <a:rPr lang="en-US" dirty="0" smtClean="0"/>
              <a:t>@ 2.6 persons per household: 6.5 du/acre</a:t>
            </a:r>
          </a:p>
          <a:p>
            <a:pPr lvl="1"/>
            <a:r>
              <a:rPr lang="en-US" dirty="0" smtClean="0"/>
              <a:t>6,700 sq. ft. lot size</a:t>
            </a:r>
          </a:p>
          <a:p>
            <a:r>
              <a:rPr lang="en-US" dirty="0" smtClean="0"/>
              <a:t>Mixed developments</a:t>
            </a:r>
          </a:p>
          <a:p>
            <a:r>
              <a:rPr lang="en-US" dirty="0" smtClean="0"/>
              <a:t>Oriented to transit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TOD deliver?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Denser neighborhoods have lower VMT (vehicle miles traveled) per capita</a:t>
            </a:r>
          </a:p>
          <a:p>
            <a:pPr lvl="1"/>
            <a:r>
              <a:rPr lang="en-US" dirty="0" smtClean="0"/>
              <a:t>Shorter trips</a:t>
            </a:r>
          </a:p>
          <a:p>
            <a:pPr lvl="1"/>
            <a:r>
              <a:rPr lang="en-US" dirty="0" smtClean="0"/>
              <a:t>Mode shifts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effects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153920"/>
          <a:ext cx="8229600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Vehicles</a:t>
                      </a:r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per household</a:t>
                      </a:r>
                      <a:endParaRPr lang="en-US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Transit commute share</a:t>
                      </a:r>
                      <a:endParaRPr lang="en-US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Walk commute share</a:t>
                      </a:r>
                      <a:endParaRPr lang="en-US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VMT per capita</a:t>
                      </a:r>
                      <a:endParaRPr lang="en-US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Density</a:t>
                      </a:r>
                      <a:endParaRPr lang="en-US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--</a:t>
                      </a:r>
                      <a:endParaRPr lang="en-US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++</a:t>
                      </a:r>
                      <a:endParaRPr lang="en-US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++</a:t>
                      </a:r>
                      <a:endParaRPr lang="en-US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--</a:t>
                      </a:r>
                      <a:endParaRPr lang="en-US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Strong</a:t>
                      </a:r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center</a:t>
                      </a:r>
                      <a:endParaRPr lang="en-US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US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++</a:t>
                      </a:r>
                      <a:endParaRPr lang="en-US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en-US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US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 and the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Density is important for air quality and environmental benefits, but where the density occurs is as important</a:t>
            </a:r>
          </a:p>
          <a:p>
            <a:r>
              <a:rPr lang="en-US" dirty="0" smtClean="0"/>
              <a:t>Largest potential gains are by redeveloping the core rather than </a:t>
            </a:r>
            <a:r>
              <a:rPr lang="en-US" dirty="0" err="1" smtClean="0"/>
              <a:t>densifying</a:t>
            </a:r>
            <a:r>
              <a:rPr lang="en-US" dirty="0" smtClean="0"/>
              <a:t> the suburbs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6060" y="-16923"/>
            <a:ext cx="5130540" cy="687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Elasticity of density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229600" cy="4525963"/>
          </a:xfrm>
        </p:spPr>
        <p:txBody>
          <a:bodyPr/>
          <a:lstStyle/>
          <a:p>
            <a:r>
              <a:rPr lang="en-US" dirty="0" smtClean="0"/>
              <a:t>Midwestern MSA travel elasticity with respect to density is about -.35</a:t>
            </a:r>
          </a:p>
          <a:p>
            <a:pPr lvl="1"/>
            <a:r>
              <a:rPr lang="en-US" dirty="0" smtClean="0"/>
              <a:t>A 10 % increase in density will reduce travel by about 3.5 %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sz="2800" dirty="0" smtClean="0"/>
              <a:t>The reductions are largest in urban zones rather than suburban zones due to non-linear relationship between density and travel behavior</a:t>
            </a:r>
            <a:endParaRPr 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808080"/>
      </a:dk1>
      <a:lt1>
        <a:srgbClr val="FFFFCC"/>
      </a:lt1>
      <a:dk2>
        <a:srgbClr val="000000"/>
      </a:dk2>
      <a:lt2>
        <a:srgbClr val="FFFFCC"/>
      </a:lt2>
      <a:accent1>
        <a:srgbClr val="BBE0E3"/>
      </a:accent1>
      <a:accent2>
        <a:srgbClr val="333399"/>
      </a:accent2>
      <a:accent3>
        <a:srgbClr val="AAAAAA"/>
      </a:accent3>
      <a:accent4>
        <a:srgbClr val="DADAAE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808080"/>
        </a:dk1>
        <a:lt1>
          <a:srgbClr val="FFFFCC"/>
        </a:lt1>
        <a:dk2>
          <a:srgbClr val="000000"/>
        </a:dk2>
        <a:lt2>
          <a:srgbClr val="FFFFCC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AE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6469</TotalTime>
  <Words>582</Words>
  <Application>Microsoft Office PowerPoint</Application>
  <PresentationFormat>On-screen Show (4:3)</PresentationFormat>
  <Paragraphs>113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Default Design</vt:lpstr>
      <vt:lpstr>Custom Design</vt:lpstr>
      <vt:lpstr>1_Custom Design</vt:lpstr>
      <vt:lpstr>2_Custom Design</vt:lpstr>
      <vt:lpstr>3_Custom Design</vt:lpstr>
      <vt:lpstr>Transit Oriented Development: Prospects for action on climate change</vt:lpstr>
      <vt:lpstr>Transit-Oriented Development:  A quick overview</vt:lpstr>
      <vt:lpstr>Slide 3</vt:lpstr>
      <vt:lpstr>Parameters of a sustainable city (Banister)</vt:lpstr>
      <vt:lpstr>Does TOD deliver?</vt:lpstr>
      <vt:lpstr>Expected effects</vt:lpstr>
      <vt:lpstr>Transport and the environment</vt:lpstr>
      <vt:lpstr>Slide 8</vt:lpstr>
      <vt:lpstr>Elasticity of density</vt:lpstr>
      <vt:lpstr>The reductions are largest in urban zones rather than suburban zones due to non-linear relationship between density and travel behavior </vt:lpstr>
      <vt:lpstr>The “Paradox of Smart Growth”  (NRDC)</vt:lpstr>
      <vt:lpstr>Where should TOD efforts go?</vt:lpstr>
      <vt:lpstr>Slide 13</vt:lpstr>
      <vt:lpstr>Slide 14</vt:lpstr>
      <vt:lpstr>Slide 15</vt:lpstr>
      <vt:lpstr>Obstacles to TOD</vt:lpstr>
      <vt:lpstr>Land assembly</vt:lpstr>
      <vt:lpstr>Resolving land assembly</vt:lpstr>
      <vt:lpstr>Parking requirements</vt:lpstr>
      <vt:lpstr>Developer concerns</vt:lpstr>
      <vt:lpstr>Public opposition</vt:lpstr>
      <vt:lpstr>New York City’s Climate Change Adaptation Task Force</vt:lpstr>
      <vt:lpstr>Slide 23</vt:lpstr>
      <vt:lpstr>Conclusions</vt:lpstr>
      <vt:lpstr>Conclusions</vt:lpstr>
      <vt:lpstr>Slide 26</vt:lpstr>
    </vt:vector>
  </TitlesOfParts>
  <Company>Policy Studies - UCLA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Parking problems</dc:title>
  <dc:creator>Shoup</dc:creator>
  <cp:lastModifiedBy>dhospod</cp:lastModifiedBy>
  <cp:revision>136</cp:revision>
  <dcterms:created xsi:type="dcterms:W3CDTF">2007-05-16T00:15:44Z</dcterms:created>
  <dcterms:modified xsi:type="dcterms:W3CDTF">2013-05-08T18:00:44Z</dcterms:modified>
</cp:coreProperties>
</file>